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16"/>
  </p:handoutMasterIdLst>
  <p:sldIdLst>
    <p:sldId id="256" r:id="rId2"/>
    <p:sldId id="257" r:id="rId3"/>
    <p:sldId id="258" r:id="rId4"/>
    <p:sldId id="259" r:id="rId5"/>
    <p:sldId id="260" r:id="rId6"/>
    <p:sldId id="261" r:id="rId7"/>
    <p:sldId id="262" r:id="rId8"/>
    <p:sldId id="263" r:id="rId9"/>
    <p:sldId id="264" r:id="rId10"/>
    <p:sldId id="265" r:id="rId11"/>
    <p:sldId id="266" r:id="rId12"/>
    <p:sldId id="269" r:id="rId13"/>
    <p:sldId id="267" r:id="rId14"/>
    <p:sldId id="268" r:id="rId15"/>
  </p:sldIdLst>
  <p:sldSz cx="9144000" cy="6858000" type="screen4x3"/>
  <p:notesSz cx="6858000" cy="9313863"/>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65138"/>
          </a:xfrm>
          <a:prstGeom prst="rect">
            <a:avLst/>
          </a:prstGeom>
        </p:spPr>
        <p:txBody>
          <a:bodyPr vert="horz" lIns="91440" tIns="45720" rIns="91440" bIns="45720" rtlCol="0"/>
          <a:lstStyle>
            <a:lvl1pPr algn="r">
              <a:defRPr sz="1200"/>
            </a:lvl1pPr>
          </a:lstStyle>
          <a:p>
            <a:fld id="{0B628C4C-EB45-4957-9BF1-23A7D8952D78}" type="datetimeFigureOut">
              <a:rPr lang="en-US" smtClean="0"/>
              <a:t>8/16/2010</a:t>
            </a:fld>
            <a:endParaRPr lang="en-US"/>
          </a:p>
        </p:txBody>
      </p:sp>
      <p:sp>
        <p:nvSpPr>
          <p:cNvPr id="4" name="Footer Placeholder 3"/>
          <p:cNvSpPr>
            <a:spLocks noGrp="1"/>
          </p:cNvSpPr>
          <p:nvPr>
            <p:ph type="ftr" sz="quarter" idx="2"/>
          </p:nvPr>
        </p:nvSpPr>
        <p:spPr>
          <a:xfrm>
            <a:off x="0" y="8847138"/>
            <a:ext cx="2971800" cy="46513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847138"/>
            <a:ext cx="2971800" cy="465137"/>
          </a:xfrm>
          <a:prstGeom prst="rect">
            <a:avLst/>
          </a:prstGeom>
        </p:spPr>
        <p:txBody>
          <a:bodyPr vert="horz" lIns="91440" tIns="45720" rIns="91440" bIns="45720" rtlCol="0" anchor="b"/>
          <a:lstStyle>
            <a:lvl1pPr algn="r">
              <a:defRPr sz="1200"/>
            </a:lvl1pPr>
          </a:lstStyle>
          <a:p>
            <a:fld id="{4184C810-3551-4153-9C44-5581AF7E6F7F}" type="slidenum">
              <a:rPr lang="en-US" smtClean="0"/>
              <a:t>‹#›</a:t>
            </a:fld>
            <a:endParaRPr lang="en-US"/>
          </a:p>
        </p:txBody>
      </p:sp>
    </p:spTree>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FD21942-2FC2-4325-AEA0-704B1DF8E53E}" type="datetimeFigureOut">
              <a:rPr lang="en-US" smtClean="0"/>
              <a:pPr/>
              <a:t>8/16/2010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FD21942-2FC2-4325-AEA0-704B1DF8E53E}" type="datetimeFigureOut">
              <a:rPr lang="en-US" smtClean="0"/>
              <a:pPr/>
              <a:t>8/16/2010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FD21942-2FC2-4325-AEA0-704B1DF8E53E}" type="datetimeFigureOut">
              <a:rPr lang="en-US" smtClean="0"/>
              <a:pPr/>
              <a:t>8/16/2010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FD21942-2FC2-4325-AEA0-704B1DF8E53E}" type="datetimeFigureOut">
              <a:rPr lang="en-US" smtClean="0"/>
              <a:pPr/>
              <a:t>8/16/2010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FD21942-2FC2-4325-AEA0-704B1DF8E53E}" type="datetimeFigureOut">
              <a:rPr lang="en-US" smtClean="0"/>
              <a:pPr/>
              <a:t>8/16/2010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FD21942-2FC2-4325-AEA0-704B1DF8E53E}" type="datetimeFigureOut">
              <a:rPr lang="en-US" smtClean="0"/>
              <a:pPr/>
              <a:t>8/16/2010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FD21942-2FC2-4325-AEA0-704B1DF8E53E}" type="datetimeFigureOut">
              <a:rPr lang="en-US" smtClean="0"/>
              <a:pPr/>
              <a:t>8/16/2010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FD21942-2FC2-4325-AEA0-704B1DF8E53E}" type="datetimeFigureOut">
              <a:rPr lang="en-US" smtClean="0"/>
              <a:pPr/>
              <a:t>8/16/2010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FD21942-2FC2-4325-AEA0-704B1DF8E53E}" type="datetimeFigureOut">
              <a:rPr lang="en-US" smtClean="0"/>
              <a:pPr/>
              <a:t>8/16/2010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FD21942-2FC2-4325-AEA0-704B1DF8E53E}" type="datetimeFigureOut">
              <a:rPr lang="en-US" smtClean="0"/>
              <a:pPr/>
              <a:t>8/16/2010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FD21942-2FC2-4325-AEA0-704B1DF8E53E}" type="datetimeFigureOut">
              <a:rPr lang="en-US" smtClean="0"/>
              <a:pPr/>
              <a:t>8/16/2010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A1AF01-6CA3-49F0-A5F8-C0F4D587DD5A}"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FD21942-2FC2-4325-AEA0-704B1DF8E53E}" type="datetimeFigureOut">
              <a:rPr lang="en-US" smtClean="0"/>
              <a:pPr/>
              <a:t>8/16/2010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CA1AF01-6CA3-49F0-A5F8-C0F4D587DD5A}"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CME Geometry</a:t>
            </a:r>
            <a:endParaRPr lang="en-US" dirty="0"/>
          </a:p>
        </p:txBody>
      </p:sp>
      <p:sp>
        <p:nvSpPr>
          <p:cNvPr id="3" name="Subtitle 2"/>
          <p:cNvSpPr>
            <a:spLocks noGrp="1"/>
          </p:cNvSpPr>
          <p:nvPr>
            <p:ph type="subTitle" idx="1"/>
          </p:nvPr>
        </p:nvSpPr>
        <p:spPr/>
        <p:txBody>
          <a:bodyPr/>
          <a:lstStyle/>
          <a:p>
            <a:r>
              <a:rPr lang="en-US" dirty="0"/>
              <a:t>t</a:t>
            </a:r>
            <a:r>
              <a:rPr lang="en-US" dirty="0" smtClean="0"/>
              <a:t>he rest…</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6C</a:t>
            </a:r>
            <a:endParaRPr lang="en-US" dirty="0"/>
          </a:p>
        </p:txBody>
      </p:sp>
      <p:sp>
        <p:nvSpPr>
          <p:cNvPr id="3" name="Content Placeholder 2"/>
          <p:cNvSpPr>
            <a:spLocks noGrp="1"/>
          </p:cNvSpPr>
          <p:nvPr>
            <p:ph idx="1"/>
          </p:nvPr>
        </p:nvSpPr>
        <p:spPr/>
        <p:txBody>
          <a:bodyPr/>
          <a:lstStyle/>
          <a:p>
            <a:r>
              <a:rPr lang="en-US" dirty="0" smtClean="0"/>
              <a:t>We skipped this because we did volume in 3d.</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Chapter 7</a:t>
            </a:r>
            <a:br>
              <a:rPr lang="en-US" dirty="0" smtClean="0"/>
            </a:br>
            <a:r>
              <a:rPr lang="en-US" sz="2200" dirty="0" smtClean="0"/>
              <a:t>We wanted to do more, but ran out of time.</a:t>
            </a:r>
            <a:endParaRPr lang="en-US" sz="2200" dirty="0"/>
          </a:p>
        </p:txBody>
      </p:sp>
      <p:sp>
        <p:nvSpPr>
          <p:cNvPr id="3" name="Content Placeholder 2"/>
          <p:cNvSpPr>
            <a:spLocks noGrp="1"/>
          </p:cNvSpPr>
          <p:nvPr>
            <p:ph idx="1"/>
          </p:nvPr>
        </p:nvSpPr>
        <p:spPr/>
        <p:txBody>
          <a:bodyPr>
            <a:normAutofit/>
          </a:bodyPr>
          <a:lstStyle/>
          <a:p>
            <a:r>
              <a:rPr lang="en-US" dirty="0" smtClean="0"/>
              <a:t>This is a fun and different way to end the year.  It uses </a:t>
            </a:r>
            <a:r>
              <a:rPr lang="en-US" dirty="0" err="1" smtClean="0"/>
              <a:t>Nspires</a:t>
            </a:r>
            <a:r>
              <a:rPr lang="en-US" dirty="0" smtClean="0"/>
              <a:t> to draw and flip and rotate figures.  </a:t>
            </a:r>
          </a:p>
          <a:p>
            <a:endParaRPr lang="en-US" dirty="0"/>
          </a:p>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7A</a:t>
            </a:r>
            <a:endParaRPr lang="en-US" dirty="0"/>
          </a:p>
        </p:txBody>
      </p:sp>
      <p:sp>
        <p:nvSpPr>
          <p:cNvPr id="3" name="Content Placeholder 2"/>
          <p:cNvSpPr>
            <a:spLocks noGrp="1"/>
          </p:cNvSpPr>
          <p:nvPr>
            <p:ph idx="1"/>
          </p:nvPr>
        </p:nvSpPr>
        <p:spPr/>
        <p:txBody>
          <a:bodyPr/>
          <a:lstStyle/>
          <a:p>
            <a:r>
              <a:rPr lang="en-US" dirty="0" smtClean="0"/>
              <a:t>7.1  Use patty paper for the in-class experiment.  Do pg. 538 #2, #3</a:t>
            </a:r>
          </a:p>
          <a:p>
            <a:r>
              <a:rPr lang="en-US" dirty="0" smtClean="0"/>
              <a:t>7.2  Use </a:t>
            </a:r>
            <a:r>
              <a:rPr lang="en-US" dirty="0" err="1" smtClean="0"/>
              <a:t>Nspire</a:t>
            </a:r>
            <a:r>
              <a:rPr lang="en-US" dirty="0" smtClean="0"/>
              <a:t> for pg. 541  I used the Practice 7.2 sheet for problems.</a:t>
            </a:r>
          </a:p>
          <a:p>
            <a:r>
              <a:rPr lang="en-US" dirty="0" smtClean="0"/>
              <a:t>7.3  Easy to understand lessons.  Some kids may still need help with graphing.</a:t>
            </a:r>
          </a:p>
          <a:p>
            <a:r>
              <a:rPr lang="en-US" dirty="0" smtClean="0"/>
              <a:t>7.4  Rotations are fun and easy on the </a:t>
            </a:r>
            <a:r>
              <a:rPr lang="en-US" dirty="0" err="1" smtClean="0"/>
              <a:t>Nspire</a:t>
            </a:r>
            <a:r>
              <a:rPr lang="en-US" dirty="0" smtClean="0"/>
              <a:t>.</a:t>
            </a:r>
          </a:p>
          <a:p>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Midpoint/Distance</a:t>
            </a:r>
            <a:endParaRPr lang="en-US" dirty="0"/>
          </a:p>
        </p:txBody>
      </p:sp>
      <p:sp>
        <p:nvSpPr>
          <p:cNvPr id="3" name="Content Placeholder 2"/>
          <p:cNvSpPr>
            <a:spLocks noGrp="1"/>
          </p:cNvSpPr>
          <p:nvPr>
            <p:ph idx="1"/>
          </p:nvPr>
        </p:nvSpPr>
        <p:spPr/>
        <p:txBody>
          <a:bodyPr/>
          <a:lstStyle/>
          <a:p>
            <a:r>
              <a:rPr lang="en-US" dirty="0" smtClean="0"/>
              <a:t>We ended the year with the distance formula in both 2D and 3D and Midpoints in 2D and 3D.  See 7.6 and 7.9</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Chapter 5</a:t>
            </a:r>
            <a:endParaRPr lang="en-US" dirty="0"/>
          </a:p>
        </p:txBody>
      </p:sp>
      <p:sp>
        <p:nvSpPr>
          <p:cNvPr id="3" name="Content Placeholder 2"/>
          <p:cNvSpPr>
            <a:spLocks noGrp="1"/>
          </p:cNvSpPr>
          <p:nvPr>
            <p:ph idx="1"/>
          </p:nvPr>
        </p:nvSpPr>
        <p:spPr/>
        <p:txBody>
          <a:bodyPr/>
          <a:lstStyle/>
          <a:p>
            <a:r>
              <a:rPr lang="en-US" dirty="0" smtClean="0"/>
              <a:t>Graph paper needed from teacher resources</a:t>
            </a:r>
          </a:p>
          <a:p>
            <a:r>
              <a:rPr lang="en-US" dirty="0" smtClean="0"/>
              <a:t>Patty paper also helpful</a:t>
            </a:r>
          </a:p>
          <a:p>
            <a:r>
              <a:rPr lang="en-US" dirty="0" smtClean="0"/>
              <a:t>Neat to see the foreshadowing of calculus</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5A</a:t>
            </a:r>
            <a:endParaRPr lang="en-US" dirty="0"/>
          </a:p>
        </p:txBody>
      </p:sp>
      <p:sp>
        <p:nvSpPr>
          <p:cNvPr id="3" name="Content Placeholder 2"/>
          <p:cNvSpPr>
            <a:spLocks noGrp="1"/>
          </p:cNvSpPr>
          <p:nvPr>
            <p:ph idx="1"/>
          </p:nvPr>
        </p:nvSpPr>
        <p:spPr/>
        <p:txBody>
          <a:bodyPr>
            <a:normAutofit/>
          </a:bodyPr>
          <a:lstStyle/>
          <a:p>
            <a:r>
              <a:rPr lang="en-US" dirty="0" smtClean="0"/>
              <a:t>5.1 Using patty paper lets you count squares without drawing on the graph paper.</a:t>
            </a:r>
          </a:p>
          <a:p>
            <a:r>
              <a:rPr lang="en-US" dirty="0" smtClean="0"/>
              <a:t>5.2  There is a </a:t>
            </a:r>
            <a:r>
              <a:rPr lang="en-US" dirty="0" err="1" smtClean="0"/>
              <a:t>blackline</a:t>
            </a:r>
            <a:r>
              <a:rPr lang="en-US" dirty="0" smtClean="0"/>
              <a:t> master to use for </a:t>
            </a:r>
            <a:r>
              <a:rPr lang="en-US" smtClean="0"/>
              <a:t>problems 5-10 pg 363.  </a:t>
            </a:r>
            <a:r>
              <a:rPr lang="en-US" dirty="0" smtClean="0"/>
              <a:t>I recommend using it.</a:t>
            </a:r>
          </a:p>
          <a:p>
            <a:r>
              <a:rPr lang="en-US" dirty="0" smtClean="0"/>
              <a:t>5.3 This apothem discussion is a nice way for kids to derive their own formula for area instead of just memorizing a formula.  It is worth the time to allow this to happen.</a:t>
            </a:r>
          </a:p>
          <a:p>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5B</a:t>
            </a:r>
            <a:endParaRPr lang="en-US" dirty="0"/>
          </a:p>
        </p:txBody>
      </p:sp>
      <p:sp>
        <p:nvSpPr>
          <p:cNvPr id="3" name="Content Placeholder 2"/>
          <p:cNvSpPr>
            <a:spLocks noGrp="1"/>
          </p:cNvSpPr>
          <p:nvPr>
            <p:ph idx="1"/>
          </p:nvPr>
        </p:nvSpPr>
        <p:spPr/>
        <p:txBody>
          <a:bodyPr/>
          <a:lstStyle/>
          <a:p>
            <a:r>
              <a:rPr lang="en-US" dirty="0" smtClean="0"/>
              <a:t>5.4  For you to Explore:  Have them do #3 on the </a:t>
            </a:r>
            <a:r>
              <a:rPr lang="en-US" dirty="0" err="1" smtClean="0"/>
              <a:t>Nspire</a:t>
            </a:r>
            <a:r>
              <a:rPr lang="en-US" dirty="0" smtClean="0"/>
              <a:t> and also do #5, #6.</a:t>
            </a:r>
          </a:p>
          <a:p>
            <a:r>
              <a:rPr lang="en-US" dirty="0" smtClean="0"/>
              <a:t>5.5  I just went for traditional A=</a:t>
            </a:r>
            <a:r>
              <a:rPr lang="el-GR" dirty="0" smtClean="0"/>
              <a:t>π</a:t>
            </a:r>
            <a:r>
              <a:rPr lang="en-US" dirty="0" smtClean="0"/>
              <a:t>r².  I also spent time with Additional Practice Problems sheet.</a:t>
            </a:r>
          </a:p>
          <a:p>
            <a:r>
              <a:rPr lang="en-US" dirty="0" smtClean="0"/>
              <a:t>5.6  Just basic Circumference.  I did problems #5, 6, 7 and Additional Practice Problems sheet.</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5C</a:t>
            </a:r>
            <a:endParaRPr lang="en-US" dirty="0"/>
          </a:p>
        </p:txBody>
      </p:sp>
      <p:sp>
        <p:nvSpPr>
          <p:cNvPr id="3" name="Content Placeholder 2"/>
          <p:cNvSpPr>
            <a:spLocks noGrp="1"/>
          </p:cNvSpPr>
          <p:nvPr>
            <p:ph idx="1"/>
          </p:nvPr>
        </p:nvSpPr>
        <p:spPr/>
        <p:txBody>
          <a:bodyPr/>
          <a:lstStyle/>
          <a:p>
            <a:r>
              <a:rPr lang="en-US" dirty="0" smtClean="0"/>
              <a:t>These are the “classic” rules for circles.  We were running short on time so we chose to teach these more directly using the “rules” and having them practice them.  This allowed them to practice algebra.  Good refresher.  Look at the Additional Problems Sheet.</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5D	</a:t>
            </a:r>
            <a:endParaRPr lang="en-US" dirty="0"/>
          </a:p>
        </p:txBody>
      </p:sp>
      <p:sp>
        <p:nvSpPr>
          <p:cNvPr id="3" name="Content Placeholder 2"/>
          <p:cNvSpPr>
            <a:spLocks noGrp="1"/>
          </p:cNvSpPr>
          <p:nvPr>
            <p:ph idx="1"/>
          </p:nvPr>
        </p:nvSpPr>
        <p:spPr/>
        <p:txBody>
          <a:bodyPr/>
          <a:lstStyle/>
          <a:p>
            <a:r>
              <a:rPr lang="en-US" dirty="0" smtClean="0"/>
              <a:t>We skipped this.</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Chapter 6</a:t>
            </a:r>
            <a:endParaRPr lang="en-US" dirty="0"/>
          </a:p>
        </p:txBody>
      </p:sp>
      <p:sp>
        <p:nvSpPr>
          <p:cNvPr id="3" name="Content Placeholder 2"/>
          <p:cNvSpPr>
            <a:spLocks noGrp="1"/>
          </p:cNvSpPr>
          <p:nvPr>
            <p:ph idx="1"/>
          </p:nvPr>
        </p:nvSpPr>
        <p:spPr/>
        <p:txBody>
          <a:bodyPr/>
          <a:lstStyle/>
          <a:p>
            <a:r>
              <a:rPr lang="en-US" dirty="0" smtClean="0"/>
              <a:t>It would be ok to skip 6A.  </a:t>
            </a:r>
          </a:p>
          <a:p>
            <a:r>
              <a:rPr lang="en-US" dirty="0" smtClean="0"/>
              <a:t>You could spend a couple of days doing geometric mean if you wanted to have some algebra practice with the students.</a:t>
            </a:r>
          </a:p>
          <a:p>
            <a:r>
              <a:rPr lang="en-US" dirty="0" smtClean="0"/>
              <a:t>This is the chapter where trig appears.  It is ok to teach the trig in the way you are most comfortable.</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6B</a:t>
            </a:r>
            <a:br>
              <a:rPr lang="en-US" dirty="0" smtClean="0"/>
            </a:br>
            <a:r>
              <a:rPr lang="en-US" sz="2000" dirty="0" smtClean="0"/>
              <a:t>I spent quite a lot of time here</a:t>
            </a:r>
            <a:endParaRPr lang="en-US" sz="2000" dirty="0"/>
          </a:p>
        </p:txBody>
      </p:sp>
      <p:sp>
        <p:nvSpPr>
          <p:cNvPr id="3" name="Content Placeholder 2"/>
          <p:cNvSpPr>
            <a:spLocks noGrp="1"/>
          </p:cNvSpPr>
          <p:nvPr>
            <p:ph idx="1"/>
          </p:nvPr>
        </p:nvSpPr>
        <p:spPr/>
        <p:txBody>
          <a:bodyPr>
            <a:normAutofit/>
          </a:bodyPr>
          <a:lstStyle/>
          <a:p>
            <a:r>
              <a:rPr lang="en-US" dirty="0" smtClean="0"/>
              <a:t>6.5  I had them do the ramp problem #1 pg.465 as a group.</a:t>
            </a:r>
          </a:p>
          <a:p>
            <a:r>
              <a:rPr lang="en-US" dirty="0" smtClean="0"/>
              <a:t>6.6   I skipped this and probably shouldn’t have.  I will re-visit this next time.</a:t>
            </a:r>
          </a:p>
          <a:p>
            <a:r>
              <a:rPr lang="en-US" dirty="0" smtClean="0"/>
              <a:t>6.7  Here is where the trig is taught.  I recommend doing the In-Class Experiment pg.474 (see outline from Carrie </a:t>
            </a:r>
            <a:r>
              <a:rPr lang="en-US" dirty="0" err="1" smtClean="0"/>
              <a:t>Ott</a:t>
            </a:r>
            <a:r>
              <a:rPr lang="en-US" dirty="0" smtClean="0"/>
              <a:t>) before introducing SOH CAH TOA, etc.</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6B</a:t>
            </a:r>
            <a:br>
              <a:rPr lang="en-US" dirty="0" smtClean="0"/>
            </a:br>
            <a:r>
              <a:rPr lang="en-US" sz="2200" dirty="0" smtClean="0"/>
              <a:t>(cont)</a:t>
            </a:r>
            <a:endParaRPr lang="en-US" sz="2200" dirty="0"/>
          </a:p>
        </p:txBody>
      </p:sp>
      <p:sp>
        <p:nvSpPr>
          <p:cNvPr id="3" name="Content Placeholder 2"/>
          <p:cNvSpPr>
            <a:spLocks noGrp="1"/>
          </p:cNvSpPr>
          <p:nvPr>
            <p:ph idx="1"/>
          </p:nvPr>
        </p:nvSpPr>
        <p:spPr/>
        <p:txBody>
          <a:bodyPr>
            <a:normAutofit lnSpcReduction="10000"/>
          </a:bodyPr>
          <a:lstStyle/>
          <a:p>
            <a:endParaRPr lang="en-US" dirty="0" smtClean="0"/>
          </a:p>
          <a:p>
            <a:r>
              <a:rPr lang="en-US" dirty="0" smtClean="0"/>
              <a:t>6.8  This is very interesting and “fun” in a math way.  It is a culmination of several previous ideas.  I found it helpful to use colored pencils to color the different triangles.</a:t>
            </a:r>
          </a:p>
          <a:p>
            <a:pPr>
              <a:buNone/>
            </a:pPr>
            <a:r>
              <a:rPr lang="en-US" dirty="0"/>
              <a:t> </a:t>
            </a:r>
            <a:r>
              <a:rPr lang="en-US" dirty="0" smtClean="0"/>
              <a:t>   I found the Additional Problems Sheet helpful.</a:t>
            </a:r>
          </a:p>
          <a:p>
            <a:r>
              <a:rPr lang="en-US" dirty="0" smtClean="0"/>
              <a:t>6.9 Here is the law of cosines.  It is a great place to practice algebra again.  No proofs here for us!</a:t>
            </a:r>
          </a:p>
          <a:p>
            <a:pPr>
              <a:buNone/>
            </a:pPr>
            <a:endParaRPr lang="en-US" dirty="0"/>
          </a:p>
          <a:p>
            <a:pPr>
              <a:buNone/>
            </a:pP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109</TotalTime>
  <Words>526</Words>
  <Application>Microsoft Office PowerPoint</Application>
  <PresentationFormat>On-screen Show (4:3)</PresentationFormat>
  <Paragraphs>42</Paragraphs>
  <Slides>14</Slides>
  <Notes>0</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Office Theme</vt:lpstr>
      <vt:lpstr>CME Geometry</vt:lpstr>
      <vt:lpstr>Chapter 5</vt:lpstr>
      <vt:lpstr>5A</vt:lpstr>
      <vt:lpstr>5B</vt:lpstr>
      <vt:lpstr>5C</vt:lpstr>
      <vt:lpstr>5D </vt:lpstr>
      <vt:lpstr>Chapter 6</vt:lpstr>
      <vt:lpstr>6B I spent quite a lot of time here</vt:lpstr>
      <vt:lpstr>6B (cont)</vt:lpstr>
      <vt:lpstr>6C</vt:lpstr>
      <vt:lpstr>Chapter 7 We wanted to do more, but ran out of time.</vt:lpstr>
      <vt:lpstr>7A</vt:lpstr>
      <vt:lpstr>Midpoint/Distance</vt:lpstr>
      <vt:lpstr>Slide 14</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CME Geometry</dc:title>
  <dc:creator> </dc:creator>
  <cp:lastModifiedBy> </cp:lastModifiedBy>
  <cp:revision>4</cp:revision>
  <dcterms:created xsi:type="dcterms:W3CDTF">2010-06-15T18:21:26Z</dcterms:created>
  <dcterms:modified xsi:type="dcterms:W3CDTF">2010-08-16T14:35:30Z</dcterms:modified>
</cp:coreProperties>
</file>

<file path=docProps/thumbnail.jpeg>
</file>